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348" r:id="rId6"/>
    <p:sldId id="334" r:id="rId7"/>
    <p:sldId id="339" r:id="rId8"/>
    <p:sldId id="319" r:id="rId9"/>
    <p:sldId id="323" r:id="rId10"/>
    <p:sldId id="333" r:id="rId11"/>
  </p:sldIdLst>
  <p:sldSz cx="9144000" cy="6858000" type="screen4x3"/>
  <p:notesSz cx="6858000" cy="311467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Schmidt" initials="ZS" lastIdx="4" clrIdx="0">
    <p:extLst>
      <p:ext uri="{19B8F6BF-5375-455C-9EA6-DF929625EA0E}">
        <p15:presenceInfo xmlns:p15="http://schemas.microsoft.com/office/powerpoint/2012/main" userId="Zachary Schmi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01D"/>
    <a:srgbClr val="4A4A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85" autoAdjust="0"/>
    <p:restoredTop sz="58713" autoAdjust="0"/>
  </p:normalViewPr>
  <p:slideViewPr>
    <p:cSldViewPr>
      <p:cViewPr varScale="1">
        <p:scale>
          <a:sx n="67" d="100"/>
          <a:sy n="67" d="100"/>
        </p:scale>
        <p:origin x="3216" y="66"/>
      </p:cViewPr>
      <p:guideLst>
        <p:guide orient="horz" pos="2160"/>
        <p:guide pos="2880"/>
        <p:guide orient="horz" pos="2016"/>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Schmid" userId="d53483dd-8901-466f-92c1-c8138ab2506f" providerId="ADAL" clId="{FD3F40F7-B801-4D15-A440-04364DC9D26B}"/>
    <pc:docChg chg="modSld">
      <pc:chgData name="Kristen Schmid" userId="d53483dd-8901-466f-92c1-c8138ab2506f" providerId="ADAL" clId="{FD3F40F7-B801-4D15-A440-04364DC9D26B}" dt="2020-03-17T18:01:14.505" v="6" actId="20577"/>
      <pc:docMkLst>
        <pc:docMk/>
      </pc:docMkLst>
      <pc:sldChg chg="modNotesTx">
        <pc:chgData name="Kristen Schmid" userId="d53483dd-8901-466f-92c1-c8138ab2506f" providerId="ADAL" clId="{FD3F40F7-B801-4D15-A440-04364DC9D26B}" dt="2020-03-17T17:59:58.396" v="0" actId="6549"/>
        <pc:sldMkLst>
          <pc:docMk/>
          <pc:sldMk cId="0" sldId="256"/>
        </pc:sldMkLst>
      </pc:sldChg>
      <pc:sldChg chg="modNotesTx">
        <pc:chgData name="Kristen Schmid" userId="d53483dd-8901-466f-92c1-c8138ab2506f" providerId="ADAL" clId="{FD3F40F7-B801-4D15-A440-04364DC9D26B}" dt="2020-03-17T18:01:01.884" v="4" actId="20577"/>
        <pc:sldMkLst>
          <pc:docMk/>
          <pc:sldMk cId="318756880" sldId="319"/>
        </pc:sldMkLst>
      </pc:sldChg>
      <pc:sldChg chg="modNotesTx">
        <pc:chgData name="Kristen Schmid" userId="d53483dd-8901-466f-92c1-c8138ab2506f" providerId="ADAL" clId="{FD3F40F7-B801-4D15-A440-04364DC9D26B}" dt="2020-03-17T18:01:06.879" v="5" actId="20577"/>
        <pc:sldMkLst>
          <pc:docMk/>
          <pc:sldMk cId="3398395082" sldId="323"/>
        </pc:sldMkLst>
      </pc:sldChg>
      <pc:sldChg chg="modNotesTx">
        <pc:chgData name="Kristen Schmid" userId="d53483dd-8901-466f-92c1-c8138ab2506f" providerId="ADAL" clId="{FD3F40F7-B801-4D15-A440-04364DC9D26B}" dt="2020-03-17T18:01:14.505" v="6" actId="20577"/>
        <pc:sldMkLst>
          <pc:docMk/>
          <pc:sldMk cId="2240666092" sldId="333"/>
        </pc:sldMkLst>
      </pc:sldChg>
      <pc:sldChg chg="modNotesTx">
        <pc:chgData name="Kristen Schmid" userId="d53483dd-8901-466f-92c1-c8138ab2506f" providerId="ADAL" clId="{FD3F40F7-B801-4D15-A440-04364DC9D26B}" dt="2020-03-17T18:00:36.670" v="2" actId="20577"/>
        <pc:sldMkLst>
          <pc:docMk/>
          <pc:sldMk cId="384603815" sldId="334"/>
        </pc:sldMkLst>
      </pc:sldChg>
      <pc:sldChg chg="modNotesTx">
        <pc:chgData name="Kristen Schmid" userId="d53483dd-8901-466f-92c1-c8138ab2506f" providerId="ADAL" clId="{FD3F40F7-B801-4D15-A440-04364DC9D26B}" dt="2020-03-17T18:00:54.886" v="3" actId="20577"/>
        <pc:sldMkLst>
          <pc:docMk/>
          <pc:sldMk cId="1872352090" sldId="339"/>
        </pc:sldMkLst>
      </pc:sldChg>
      <pc:sldChg chg="modNotesTx">
        <pc:chgData name="Kristen Schmid" userId="d53483dd-8901-466f-92c1-c8138ab2506f" providerId="ADAL" clId="{FD3F40F7-B801-4D15-A440-04364DC9D26B}" dt="2020-03-17T18:00:22.248" v="1" actId="20577"/>
        <pc:sldMkLst>
          <pc:docMk/>
          <pc:sldMk cId="939989743" sldId="3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475" cy="46990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defTabSz="938213">
              <a:defRPr sz="1200" smtClean="0">
                <a:ea typeface="+mn-ea"/>
              </a:defRPr>
            </a:lvl1pPr>
          </a:lstStyle>
          <a:p>
            <a:pPr>
              <a:defRPr/>
            </a:pPr>
            <a:endParaRPr lang="en-US" dirty="0"/>
          </a:p>
        </p:txBody>
      </p:sp>
      <p:sp>
        <p:nvSpPr>
          <p:cNvPr id="63491" name="Rectangle 3"/>
          <p:cNvSpPr>
            <a:spLocks noGrp="1" noChangeArrowheads="1"/>
          </p:cNvSpPr>
          <p:nvPr>
            <p:ph type="dt" sz="quarter" idx="1"/>
          </p:nvPr>
        </p:nvSpPr>
        <p:spPr bwMode="auto">
          <a:xfrm>
            <a:off x="3970338" y="0"/>
            <a:ext cx="3038475" cy="46990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algn="r" defTabSz="938213">
              <a:defRPr sz="1200" smtClean="0">
                <a:ea typeface="+mn-ea"/>
              </a:defRPr>
            </a:lvl1pPr>
          </a:lstStyle>
          <a:p>
            <a:pPr>
              <a:defRPr/>
            </a:pPr>
            <a:endParaRPr lang="en-US" dirty="0"/>
          </a:p>
        </p:txBody>
      </p:sp>
      <p:sp>
        <p:nvSpPr>
          <p:cNvPr id="63492" name="Rectangle 4"/>
          <p:cNvSpPr>
            <a:spLocks noGrp="1" noChangeArrowheads="1"/>
          </p:cNvSpPr>
          <p:nvPr>
            <p:ph type="ftr" sz="quarter" idx="2"/>
          </p:nvPr>
        </p:nvSpPr>
        <p:spPr bwMode="auto">
          <a:xfrm>
            <a:off x="0" y="8924925"/>
            <a:ext cx="3038475" cy="469900"/>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defTabSz="938213">
              <a:defRPr sz="1200" smtClean="0">
                <a:ea typeface="+mn-ea"/>
              </a:defRPr>
            </a:lvl1pPr>
          </a:lstStyle>
          <a:p>
            <a:pPr>
              <a:defRPr/>
            </a:pPr>
            <a:endParaRPr lang="en-US" dirty="0"/>
          </a:p>
        </p:txBody>
      </p:sp>
      <p:sp>
        <p:nvSpPr>
          <p:cNvPr id="63493" name="Rectangle 5"/>
          <p:cNvSpPr>
            <a:spLocks noGrp="1" noChangeArrowheads="1"/>
          </p:cNvSpPr>
          <p:nvPr>
            <p:ph type="sldNum" sz="quarter" idx="3"/>
          </p:nvPr>
        </p:nvSpPr>
        <p:spPr bwMode="auto">
          <a:xfrm>
            <a:off x="3970338" y="8924925"/>
            <a:ext cx="3038475" cy="469900"/>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algn="r" defTabSz="938213">
              <a:defRPr sz="1200"/>
            </a:lvl1pPr>
          </a:lstStyle>
          <a:p>
            <a:fld id="{22442B22-1E76-B84B-AC71-6720786AB00E}" type="slidenum">
              <a:rPr lang="en-US"/>
              <a:pPr/>
              <a:t>‹#›</a:t>
            </a:fld>
            <a:endParaRPr lang="en-US" dirty="0"/>
          </a:p>
        </p:txBody>
      </p:sp>
    </p:spTree>
    <p:extLst>
      <p:ext uri="{BB962C8B-B14F-4D97-AF65-F5344CB8AC3E}">
        <p14:creationId xmlns:p14="http://schemas.microsoft.com/office/powerpoint/2010/main" val="2990318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990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defTabSz="938213">
              <a:defRPr sz="1200" smtClean="0">
                <a:ea typeface="+mn-ea"/>
              </a:defRPr>
            </a:lvl1pPr>
          </a:lstStyle>
          <a:p>
            <a:pPr>
              <a:defRPr/>
            </a:pPr>
            <a:endParaRPr lang="en-US" dirty="0"/>
          </a:p>
        </p:txBody>
      </p:sp>
      <p:sp>
        <p:nvSpPr>
          <p:cNvPr id="5123" name="Rectangle 3"/>
          <p:cNvSpPr>
            <a:spLocks noGrp="1" noChangeArrowheads="1"/>
          </p:cNvSpPr>
          <p:nvPr>
            <p:ph type="dt" idx="1"/>
          </p:nvPr>
        </p:nvSpPr>
        <p:spPr bwMode="auto">
          <a:xfrm>
            <a:off x="3970338" y="0"/>
            <a:ext cx="3038475" cy="469900"/>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lvl1pPr algn="r" defTabSz="938213">
              <a:defRPr sz="1200" smtClean="0">
                <a:ea typeface="+mn-ea"/>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55700" y="704850"/>
            <a:ext cx="4699000" cy="35242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701675" y="4464050"/>
            <a:ext cx="5607050" cy="4227513"/>
          </a:xfrm>
          <a:prstGeom prst="rect">
            <a:avLst/>
          </a:prstGeom>
          <a:noFill/>
          <a:ln w="9525">
            <a:noFill/>
            <a:miter lim="800000"/>
            <a:headEnd/>
            <a:tailEnd/>
          </a:ln>
          <a:effectLst/>
        </p:spPr>
        <p:txBody>
          <a:bodyPr vert="horz" wrap="square" lIns="93744" tIns="46872" rIns="93744" bIns="468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924925"/>
            <a:ext cx="3038475" cy="469900"/>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defTabSz="938213">
              <a:defRPr sz="1200" smtClean="0">
                <a:ea typeface="+mn-ea"/>
              </a:defRPr>
            </a:lvl1pPr>
          </a:lstStyle>
          <a:p>
            <a:pPr>
              <a:defRPr/>
            </a:pPr>
            <a:endParaRPr lang="en-US" dirty="0"/>
          </a:p>
        </p:txBody>
      </p:sp>
      <p:sp>
        <p:nvSpPr>
          <p:cNvPr id="5127" name="Rectangle 7"/>
          <p:cNvSpPr>
            <a:spLocks noGrp="1" noChangeArrowheads="1"/>
          </p:cNvSpPr>
          <p:nvPr>
            <p:ph type="sldNum" sz="quarter" idx="5"/>
          </p:nvPr>
        </p:nvSpPr>
        <p:spPr bwMode="auto">
          <a:xfrm>
            <a:off x="3970338" y="8924925"/>
            <a:ext cx="3038475" cy="469900"/>
          </a:xfrm>
          <a:prstGeom prst="rect">
            <a:avLst/>
          </a:prstGeom>
          <a:noFill/>
          <a:ln w="9525">
            <a:noFill/>
            <a:miter lim="800000"/>
            <a:headEnd/>
            <a:tailEnd/>
          </a:ln>
          <a:effectLst/>
        </p:spPr>
        <p:txBody>
          <a:bodyPr vert="horz" wrap="square" lIns="93744" tIns="46872" rIns="93744" bIns="46872" numCol="1" anchor="b" anchorCtr="0" compatLnSpc="1">
            <a:prstTxWarp prst="textNoShape">
              <a:avLst/>
            </a:prstTxWarp>
          </a:bodyPr>
          <a:lstStyle>
            <a:lvl1pPr algn="r" defTabSz="938213">
              <a:defRPr sz="1200"/>
            </a:lvl1pPr>
          </a:lstStyle>
          <a:p>
            <a:fld id="{C46F42DB-4C23-5C42-9445-BB12359B6632}" type="slidenum">
              <a:rPr lang="en-US"/>
              <a:pPr/>
              <a:t>‹#›</a:t>
            </a:fld>
            <a:endParaRPr lang="en-US" dirty="0"/>
          </a:p>
        </p:txBody>
      </p:sp>
    </p:spTree>
    <p:extLst>
      <p:ext uri="{BB962C8B-B14F-4D97-AF65-F5344CB8AC3E}">
        <p14:creationId xmlns:p14="http://schemas.microsoft.com/office/powerpoint/2010/main" val="3667854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EF5FCFD-FDC4-B446-AE28-2F791622E91D}" type="slidenum">
              <a:rPr lang="en-US"/>
              <a:pPr eaLnBrk="1" hangingPunct="1"/>
              <a:t>1</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sz="1200" b="0" i="1" kern="1200" dirty="0">
              <a:solidFill>
                <a:schemeClr val="tx1"/>
              </a:solidFill>
              <a:effectLst/>
              <a:latin typeface="Arial" charset="0"/>
              <a:ea typeface="ＭＳ Ｐゴシック" charset="0"/>
              <a:cs typeface="+mn-cs"/>
            </a:endParaRPr>
          </a:p>
        </p:txBody>
      </p:sp>
    </p:spTree>
    <p:extLst>
      <p:ext uri="{BB962C8B-B14F-4D97-AF65-F5344CB8AC3E}">
        <p14:creationId xmlns:p14="http://schemas.microsoft.com/office/powerpoint/2010/main" val="61158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2</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Georgia" panose="02040502050405020303" pitchFamily="18" charset="0"/>
            </a:endParaRPr>
          </a:p>
        </p:txBody>
      </p:sp>
    </p:spTree>
    <p:extLst>
      <p:ext uri="{BB962C8B-B14F-4D97-AF65-F5344CB8AC3E}">
        <p14:creationId xmlns:p14="http://schemas.microsoft.com/office/powerpoint/2010/main" val="26715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3</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sz="1200" b="0" i="0" u="none" strike="noStrike" kern="1200" baseline="0" dirty="0">
              <a:solidFill>
                <a:schemeClr val="tx1"/>
              </a:solidFill>
              <a:latin typeface="Georgia" panose="02040502050405020303" pitchFamily="18" charset="0"/>
              <a:ea typeface="ＭＳ Ｐゴシック" charset="0"/>
              <a:cs typeface="+mn-cs"/>
            </a:endParaRPr>
          </a:p>
        </p:txBody>
      </p:sp>
    </p:spTree>
    <p:extLst>
      <p:ext uri="{BB962C8B-B14F-4D97-AF65-F5344CB8AC3E}">
        <p14:creationId xmlns:p14="http://schemas.microsoft.com/office/powerpoint/2010/main" val="267152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4</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sz="1200" b="0" i="0" u="none" strike="noStrike" kern="1200" baseline="0" dirty="0">
              <a:solidFill>
                <a:schemeClr val="tx1"/>
              </a:solidFill>
              <a:latin typeface="Georgia" panose="02040502050405020303" pitchFamily="18" charset="0"/>
              <a:ea typeface="ＭＳ Ｐゴシック" charset="0"/>
              <a:cs typeface="+mn-cs"/>
            </a:endParaRPr>
          </a:p>
        </p:txBody>
      </p:sp>
    </p:spTree>
    <p:extLst>
      <p:ext uri="{BB962C8B-B14F-4D97-AF65-F5344CB8AC3E}">
        <p14:creationId xmlns:p14="http://schemas.microsoft.com/office/powerpoint/2010/main" val="388293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5</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28600" lvl="0" indent="-228600">
              <a:buFont typeface="+mj-lt"/>
              <a:buAutoNum type="arabicPeriod"/>
            </a:pPr>
            <a:endParaRPr lang="en-US" sz="1200" b="0" kern="1200" baseline="0" dirty="0">
              <a:solidFill>
                <a:schemeClr val="tx1"/>
              </a:solidFill>
              <a:effectLst/>
              <a:latin typeface="Georgia" panose="02040502050405020303" pitchFamily="18" charset="0"/>
              <a:ea typeface="ＭＳ Ｐゴシック" charset="0"/>
              <a:cs typeface="+mn-cs"/>
            </a:endParaRPr>
          </a:p>
        </p:txBody>
      </p:sp>
    </p:spTree>
    <p:extLst>
      <p:ext uri="{BB962C8B-B14F-4D97-AF65-F5344CB8AC3E}">
        <p14:creationId xmlns:p14="http://schemas.microsoft.com/office/powerpoint/2010/main" val="76864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6</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i="1" dirty="0">
              <a:cs typeface="Arial"/>
            </a:endParaRPr>
          </a:p>
          <a:p>
            <a:endParaRPr lang="en-US" altLang="en-US" i="1" dirty="0">
              <a:cs typeface="Arial"/>
            </a:endParaRPr>
          </a:p>
        </p:txBody>
      </p:sp>
    </p:spTree>
    <p:extLst>
      <p:ext uri="{BB962C8B-B14F-4D97-AF65-F5344CB8AC3E}">
        <p14:creationId xmlns:p14="http://schemas.microsoft.com/office/powerpoint/2010/main" val="270635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charset="0"/>
                <a:ea typeface="ＭＳ Ｐゴシック" charset="0"/>
              </a:defRPr>
            </a:lvl1pPr>
            <a:lvl2pPr marL="742950" indent="-285750" defTabSz="938213" eaLnBrk="0" hangingPunct="0">
              <a:defRPr>
                <a:solidFill>
                  <a:schemeClr val="tx1"/>
                </a:solidFill>
                <a:latin typeface="Arial" charset="0"/>
                <a:ea typeface="ＭＳ Ｐゴシック" charset="0"/>
              </a:defRPr>
            </a:lvl2pPr>
            <a:lvl3pPr marL="1143000" indent="-228600" defTabSz="938213" eaLnBrk="0" hangingPunct="0">
              <a:defRPr>
                <a:solidFill>
                  <a:schemeClr val="tx1"/>
                </a:solidFill>
                <a:latin typeface="Arial" charset="0"/>
                <a:ea typeface="ＭＳ Ｐゴシック" charset="0"/>
              </a:defRPr>
            </a:lvl3pPr>
            <a:lvl4pPr marL="1600200" indent="-228600" defTabSz="938213" eaLnBrk="0" hangingPunct="0">
              <a:defRPr>
                <a:solidFill>
                  <a:schemeClr val="tx1"/>
                </a:solidFill>
                <a:latin typeface="Arial" charset="0"/>
                <a:ea typeface="ＭＳ Ｐゴシック" charset="0"/>
              </a:defRPr>
            </a:lvl4pPr>
            <a:lvl5pPr marL="2057400" indent="-228600" defTabSz="938213" eaLnBrk="0" hangingPunct="0">
              <a:defRPr>
                <a:solidFill>
                  <a:schemeClr val="tx1"/>
                </a:solidFill>
                <a:latin typeface="Arial" charset="0"/>
                <a:ea typeface="ＭＳ Ｐゴシック" charset="0"/>
              </a:defRPr>
            </a:lvl5pPr>
            <a:lvl6pPr marL="2514600" indent="-228600" defTabSz="938213" eaLnBrk="0" fontAlgn="base" hangingPunct="0">
              <a:spcBef>
                <a:spcPct val="0"/>
              </a:spcBef>
              <a:spcAft>
                <a:spcPct val="0"/>
              </a:spcAft>
              <a:defRPr>
                <a:solidFill>
                  <a:schemeClr val="tx1"/>
                </a:solidFill>
                <a:latin typeface="Arial" charset="0"/>
                <a:ea typeface="ＭＳ Ｐゴシック" charset="0"/>
              </a:defRPr>
            </a:lvl6pPr>
            <a:lvl7pPr marL="2971800" indent="-228600" defTabSz="938213" eaLnBrk="0" fontAlgn="base" hangingPunct="0">
              <a:spcBef>
                <a:spcPct val="0"/>
              </a:spcBef>
              <a:spcAft>
                <a:spcPct val="0"/>
              </a:spcAft>
              <a:defRPr>
                <a:solidFill>
                  <a:schemeClr val="tx1"/>
                </a:solidFill>
                <a:latin typeface="Arial" charset="0"/>
                <a:ea typeface="ＭＳ Ｐゴシック" charset="0"/>
              </a:defRPr>
            </a:lvl7pPr>
            <a:lvl8pPr marL="3429000" indent="-228600" defTabSz="938213" eaLnBrk="0" fontAlgn="base" hangingPunct="0">
              <a:spcBef>
                <a:spcPct val="0"/>
              </a:spcBef>
              <a:spcAft>
                <a:spcPct val="0"/>
              </a:spcAft>
              <a:defRPr>
                <a:solidFill>
                  <a:schemeClr val="tx1"/>
                </a:solidFill>
                <a:latin typeface="Arial" charset="0"/>
                <a:ea typeface="ＭＳ Ｐゴシック" charset="0"/>
              </a:defRPr>
            </a:lvl8pPr>
            <a:lvl9pPr marL="3886200" indent="-228600" defTabSz="93821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1396D1-AE3A-2C4F-A979-45F9B06A3199}" type="slidenum">
              <a:rPr lang="en-US"/>
              <a:pPr eaLnBrk="1" hangingPunct="1"/>
              <a:t>7</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i="1" baseline="0" dirty="0"/>
          </a:p>
        </p:txBody>
      </p:sp>
    </p:spTree>
    <p:extLst>
      <p:ext uri="{BB962C8B-B14F-4D97-AF65-F5344CB8AC3E}">
        <p14:creationId xmlns:p14="http://schemas.microsoft.com/office/powerpoint/2010/main" val="229617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8597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31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97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r>
              <a:rPr lang="en-US" noProof="0" dirty="0"/>
              <a:t>Click icon to add chart</a:t>
            </a:r>
          </a:p>
        </p:txBody>
      </p:sp>
    </p:spTree>
    <p:extLst>
      <p:ext uri="{BB962C8B-B14F-4D97-AF65-F5344CB8AC3E}">
        <p14:creationId xmlns:p14="http://schemas.microsoft.com/office/powerpoint/2010/main" val="132629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030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53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97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529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3883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67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869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324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33" name="Text Box 9"/>
          <p:cNvSpPr txBox="1">
            <a:spLocks noChangeArrowheads="1"/>
          </p:cNvSpPr>
          <p:nvPr/>
        </p:nvSpPr>
        <p:spPr bwMode="auto">
          <a:xfrm>
            <a:off x="762000" y="1066800"/>
            <a:ext cx="4876800" cy="366713"/>
          </a:xfrm>
          <a:prstGeom prst="rect">
            <a:avLst/>
          </a:prstGeom>
          <a:noFill/>
          <a:ln w="9525">
            <a:noFill/>
            <a:miter lim="800000"/>
            <a:headEnd/>
            <a:tailEnd/>
          </a:ln>
          <a:effectLst/>
        </p:spPr>
        <p:txBody>
          <a:bodyPr>
            <a:spAutoFit/>
          </a:bodyPr>
          <a:lstStyle/>
          <a:p>
            <a:pPr>
              <a:spcBef>
                <a:spcPct val="50000"/>
              </a:spcBef>
              <a:defRPr/>
            </a:pPr>
            <a:endParaRPr lang="en-US" dirty="0">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9400" y="6191250"/>
            <a:ext cx="2457450" cy="666750"/>
          </a:xfrm>
          <a:prstGeom prst="rect">
            <a:avLst/>
          </a:prstGeom>
        </p:spPr>
      </p:pic>
      <p:pic>
        <p:nvPicPr>
          <p:cNvPr id="3" name="Picture 2" descr="OL Cover for PPT 2018 (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7257"/>
            <a:ext cx="9144000" cy="6858000"/>
          </a:xfrm>
          <a:prstGeom prst="rect">
            <a:avLst/>
          </a:prstGeom>
        </p:spPr>
      </p:pic>
      <p:pic>
        <p:nvPicPr>
          <p:cNvPr id="5" name="Picture 4">
            <a:extLst>
              <a:ext uri="{FF2B5EF4-FFF2-40B4-BE49-F238E27FC236}">
                <a16:creationId xmlns:a16="http://schemas.microsoft.com/office/drawing/2014/main" id="{D217D5D0-7457-4B3F-AC13-83B21A4690EE}"/>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3902" y="-2991"/>
            <a:ext cx="9176657" cy="68824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3400" y="990600"/>
            <a:ext cx="8077200" cy="914400"/>
          </a:xfrm>
          <a:prstGeom prst="rect">
            <a:avLst/>
          </a:prstGeom>
          <a:noFill/>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Better Nutrition, Better Tomorrow</a:t>
            </a:r>
            <a:endParaRPr lang="en-US" sz="3500" b="1" dirty="0">
              <a:solidFill>
                <a:schemeClr val="bg1"/>
              </a:solidFill>
              <a:latin typeface="Verdana"/>
              <a:cs typeface="Verdana"/>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3156" y="2303267"/>
            <a:ext cx="3345800" cy="3013466"/>
          </a:xfrm>
          <a:prstGeom prst="rect">
            <a:avLst/>
          </a:prstGeom>
        </p:spPr>
      </p:pic>
      <p:sp>
        <p:nvSpPr>
          <p:cNvPr id="7" name="Rectangle 3">
            <a:extLst>
              <a:ext uri="{FF2B5EF4-FFF2-40B4-BE49-F238E27FC236}">
                <a16:creationId xmlns:a16="http://schemas.microsoft.com/office/drawing/2014/main" id="{9B0B7DA0-7663-42A3-A93F-51FE2FF7D4BC}"/>
              </a:ext>
            </a:extLst>
          </p:cNvPr>
          <p:cNvSpPr txBox="1">
            <a:spLocks noChangeArrowheads="1"/>
          </p:cNvSpPr>
          <p:nvPr/>
        </p:nvSpPr>
        <p:spPr bwMode="auto">
          <a:xfrm>
            <a:off x="4191000" y="2057400"/>
            <a:ext cx="4800600" cy="3505200"/>
          </a:xfrm>
          <a:prstGeom prst="rect">
            <a:avLst/>
          </a:prstGeom>
          <a:noFill/>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2" indent="-457200">
              <a:spcBef>
                <a:spcPts val="456"/>
              </a:spcBef>
              <a:spcAft>
                <a:spcPts val="300"/>
              </a:spcAft>
              <a:buClr>
                <a:srgbClr val="E5801D"/>
              </a:buClr>
            </a:pPr>
            <a:r>
              <a:rPr lang="en-US" sz="2000" kern="0" dirty="0">
                <a:latin typeface="Verdana" charset="0"/>
              </a:rPr>
              <a:t>Last year, Bread focused its Offering of Letters on global nutrition so mothers and children could get the foods they need to lead healthy and fulfilling lives.</a:t>
            </a:r>
          </a:p>
          <a:p>
            <a:pPr marL="457200" lvl="2" indent="-457200">
              <a:spcBef>
                <a:spcPts val="456"/>
              </a:spcBef>
              <a:spcAft>
                <a:spcPts val="300"/>
              </a:spcAft>
              <a:buClr>
                <a:srgbClr val="E5801D"/>
              </a:buClr>
            </a:pPr>
            <a:endParaRPr lang="en-US" sz="2000" kern="0" dirty="0">
              <a:latin typeface="Verdana" charset="0"/>
            </a:endParaRPr>
          </a:p>
          <a:p>
            <a:pPr marL="457200" lvl="2" indent="-457200">
              <a:spcBef>
                <a:spcPts val="456"/>
              </a:spcBef>
              <a:spcAft>
                <a:spcPts val="300"/>
              </a:spcAft>
              <a:buClr>
                <a:srgbClr val="E5801D"/>
              </a:buClr>
            </a:pPr>
            <a:r>
              <a:rPr lang="en-US" sz="2000" kern="0" dirty="0">
                <a:latin typeface="Verdana" charset="0"/>
              </a:rPr>
              <a:t>This year, in addition to continuing our advocacy around global nutrition, we also turn our attention to children experiencing hunger in the U.S.</a:t>
            </a:r>
          </a:p>
          <a:p>
            <a:pPr marL="457200" lvl="2" indent="-457200">
              <a:spcBef>
                <a:spcPts val="456"/>
              </a:spcBef>
              <a:spcAft>
                <a:spcPts val="300"/>
              </a:spcAft>
              <a:buClr>
                <a:srgbClr val="E5801D"/>
              </a:buClr>
            </a:pPr>
            <a:endParaRPr lang="en-US" sz="2000" kern="0" dirty="0">
              <a:latin typeface="Verdana" charset="0"/>
            </a:endParaRPr>
          </a:p>
          <a:p>
            <a:pPr marL="0" lvl="2" indent="0">
              <a:spcBef>
                <a:spcPts val="456"/>
              </a:spcBef>
              <a:spcAft>
                <a:spcPts val="300"/>
              </a:spcAft>
              <a:buClr>
                <a:srgbClr val="E5801D"/>
              </a:buClr>
              <a:buFontTx/>
              <a:buNone/>
            </a:pPr>
            <a:endParaRPr lang="en-US" sz="2000" kern="0" dirty="0">
              <a:latin typeface="Verdana" charset="0"/>
            </a:endParaRPr>
          </a:p>
        </p:txBody>
      </p:sp>
    </p:spTree>
    <p:extLst>
      <p:ext uri="{BB962C8B-B14F-4D97-AF65-F5344CB8AC3E}">
        <p14:creationId xmlns:p14="http://schemas.microsoft.com/office/powerpoint/2010/main" val="93998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3400" y="152400"/>
            <a:ext cx="8077200" cy="1676400"/>
          </a:xfrm>
          <a:prstGeom prst="rect">
            <a:avLst/>
          </a:prstGeom>
          <a:noFill/>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Malnutrition remains a leading cause of child deaths globally.</a:t>
            </a:r>
            <a:endParaRPr lang="en-US" sz="3500" b="1" dirty="0">
              <a:solidFill>
                <a:schemeClr val="bg1"/>
              </a:solidFill>
              <a:latin typeface="Verdana"/>
              <a:cs typeface="Verdana"/>
            </a:endParaRPr>
          </a:p>
        </p:txBody>
      </p:sp>
      <p:sp>
        <p:nvSpPr>
          <p:cNvPr id="5123" name="Rectangle 3"/>
          <p:cNvSpPr>
            <a:spLocks noGrp="1" noChangeArrowheads="1"/>
          </p:cNvSpPr>
          <p:nvPr>
            <p:ph type="body" idx="1"/>
          </p:nvPr>
        </p:nvSpPr>
        <p:spPr bwMode="auto">
          <a:xfrm>
            <a:off x="381000" y="2209800"/>
            <a:ext cx="5549900" cy="3962400"/>
          </a:xfrm>
          <a:noFill/>
        </p:spPr>
        <p:txBody>
          <a:bodyPr vert="horz" wrap="square" lIns="91440" tIns="45720" rIns="91440" bIns="45720" numCol="1" anchor="t" anchorCtr="0" compatLnSpc="1">
            <a:prstTxWarp prst="textNoShape">
              <a:avLst/>
            </a:prstTxWarp>
          </a:bodyPr>
          <a:lstStyle/>
          <a:p>
            <a:pPr marL="457200" lvl="2" indent="-457200">
              <a:spcBef>
                <a:spcPts val="456"/>
              </a:spcBef>
              <a:spcAft>
                <a:spcPts val="300"/>
              </a:spcAft>
              <a:buClr>
                <a:srgbClr val="E5801D"/>
              </a:buClr>
            </a:pPr>
            <a:r>
              <a:rPr lang="en-US" sz="1900" dirty="0">
                <a:latin typeface="Verdana" charset="0"/>
              </a:rPr>
              <a:t>Global hunger and poverty rates have been cut nearly in half during the past 30 years.</a:t>
            </a:r>
          </a:p>
          <a:p>
            <a:pPr marL="457200" lvl="2" indent="-457200">
              <a:spcBef>
                <a:spcPts val="456"/>
              </a:spcBef>
              <a:spcAft>
                <a:spcPts val="300"/>
              </a:spcAft>
              <a:buClr>
                <a:srgbClr val="E5801D"/>
              </a:buClr>
            </a:pPr>
            <a:endParaRPr lang="en-US" sz="1900" dirty="0">
              <a:latin typeface="Verdana" charset="0"/>
            </a:endParaRPr>
          </a:p>
          <a:p>
            <a:pPr marL="457200" lvl="2" indent="-457200">
              <a:spcBef>
                <a:spcPts val="456"/>
              </a:spcBef>
              <a:spcAft>
                <a:spcPts val="300"/>
              </a:spcAft>
              <a:buClr>
                <a:srgbClr val="E5801D"/>
              </a:buClr>
            </a:pPr>
            <a:r>
              <a:rPr lang="en-US" sz="1900" dirty="0">
                <a:latin typeface="Verdana" charset="0"/>
              </a:rPr>
              <a:t>Still, more than 1 in 5 children under age five are not growing as they should.</a:t>
            </a:r>
          </a:p>
          <a:p>
            <a:pPr marL="457200" lvl="2" indent="-457200">
              <a:spcBef>
                <a:spcPts val="456"/>
              </a:spcBef>
              <a:spcAft>
                <a:spcPts val="300"/>
              </a:spcAft>
              <a:buClr>
                <a:srgbClr val="E5801D"/>
              </a:buClr>
            </a:pPr>
            <a:endParaRPr lang="en-US" sz="1900" dirty="0">
              <a:latin typeface="Verdana" charset="0"/>
            </a:endParaRPr>
          </a:p>
          <a:p>
            <a:pPr marL="457200" lvl="2" indent="-457200">
              <a:spcBef>
                <a:spcPts val="456"/>
              </a:spcBef>
              <a:spcAft>
                <a:spcPts val="300"/>
              </a:spcAft>
              <a:buClr>
                <a:srgbClr val="E5801D"/>
              </a:buClr>
            </a:pPr>
            <a:r>
              <a:rPr lang="en-US" sz="1900" dirty="0">
                <a:latin typeface="Verdana" charset="0"/>
              </a:rPr>
              <a:t>And millions are dangerously thin</a:t>
            </a:r>
            <a:r>
              <a:rPr lang="en-US" sz="2200" i="1" dirty="0">
                <a:latin typeface="Verdana" charset="0"/>
              </a:rPr>
              <a:t>.</a:t>
            </a:r>
          </a:p>
          <a:p>
            <a:pPr marL="0" lvl="2" indent="0">
              <a:spcBef>
                <a:spcPts val="456"/>
              </a:spcBef>
              <a:spcAft>
                <a:spcPts val="300"/>
              </a:spcAft>
              <a:buClr>
                <a:srgbClr val="E5801D"/>
              </a:buClr>
              <a:buNone/>
            </a:pPr>
            <a:endParaRPr lang="en-US" sz="2000" i="1" dirty="0">
              <a:latin typeface="Verdana" charset="0"/>
            </a:endParaRPr>
          </a:p>
        </p:txBody>
      </p:sp>
      <p:pic>
        <p:nvPicPr>
          <p:cNvPr id="5" name="Picture 6" descr="A picture containing person, girl, young, indoor&#10;&#10;Description generated with very high confidence">
            <a:extLst>
              <a:ext uri="{FF2B5EF4-FFF2-40B4-BE49-F238E27FC236}">
                <a16:creationId xmlns:a16="http://schemas.microsoft.com/office/drawing/2014/main" id="{49020C96-0185-4EB7-B9D9-310DC81B9388}"/>
              </a:ext>
            </a:extLst>
          </p:cNvPr>
          <p:cNvPicPr>
            <a:picLocks noChangeAspect="1"/>
          </p:cNvPicPr>
          <p:nvPr/>
        </p:nvPicPr>
        <p:blipFill rotWithShape="1">
          <a:blip r:embed="rId3"/>
          <a:srcRect l="51441" r="4752" b="-333"/>
          <a:stretch/>
        </p:blipFill>
        <p:spPr>
          <a:xfrm>
            <a:off x="5946475" y="2214244"/>
            <a:ext cx="2839258" cy="4341749"/>
          </a:xfrm>
          <a:prstGeom prst="rect">
            <a:avLst/>
          </a:prstGeom>
        </p:spPr>
      </p:pic>
    </p:spTree>
    <p:extLst>
      <p:ext uri="{BB962C8B-B14F-4D97-AF65-F5344CB8AC3E}">
        <p14:creationId xmlns:p14="http://schemas.microsoft.com/office/powerpoint/2010/main" val="38460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3400" y="152400"/>
            <a:ext cx="8077200" cy="1676400"/>
          </a:xfrm>
          <a:prstGeom prst="rect">
            <a:avLst/>
          </a:prstGeom>
          <a:noFill/>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In the U.S., 1 in 7 children live in food-insecure homes.</a:t>
            </a:r>
            <a:endParaRPr lang="en-US" sz="3500" b="1" dirty="0">
              <a:solidFill>
                <a:schemeClr val="bg1"/>
              </a:solidFill>
              <a:latin typeface="Verdana"/>
              <a:cs typeface="Verdana"/>
            </a:endParaRPr>
          </a:p>
        </p:txBody>
      </p:sp>
      <p:sp>
        <p:nvSpPr>
          <p:cNvPr id="5123" name="Rectangle 3"/>
          <p:cNvSpPr>
            <a:spLocks noGrp="1" noChangeArrowheads="1"/>
          </p:cNvSpPr>
          <p:nvPr>
            <p:ph type="body" idx="1"/>
          </p:nvPr>
        </p:nvSpPr>
        <p:spPr bwMode="auto">
          <a:xfrm>
            <a:off x="381000" y="2182792"/>
            <a:ext cx="8610600" cy="4191000"/>
          </a:xfrm>
          <a:noFill/>
        </p:spPr>
        <p:txBody>
          <a:bodyPr vert="horz" wrap="square" lIns="91440" tIns="45720" rIns="91440" bIns="45720" numCol="1" anchor="t" anchorCtr="0" compatLnSpc="1">
            <a:prstTxWarp prst="textNoShape">
              <a:avLst/>
            </a:prstTxWarp>
            <a:noAutofit/>
          </a:bodyPr>
          <a:lstStyle/>
          <a:p>
            <a:pPr marL="457200" lvl="2" indent="-457200">
              <a:spcBef>
                <a:spcPts val="456"/>
              </a:spcBef>
              <a:spcAft>
                <a:spcPts val="300"/>
              </a:spcAft>
              <a:buClr>
                <a:srgbClr val="E5801D"/>
              </a:buClr>
            </a:pPr>
            <a:r>
              <a:rPr lang="en-US" sz="2000" dirty="0">
                <a:latin typeface="Verdana" charset="0"/>
              </a:rPr>
              <a:t>Children who suffer food </a:t>
            </a:r>
            <a:br>
              <a:rPr lang="en-US" sz="2000" dirty="0">
                <a:latin typeface="Verdana" charset="0"/>
              </a:rPr>
            </a:br>
            <a:r>
              <a:rPr lang="en-US" sz="2000" dirty="0">
                <a:latin typeface="Verdana" charset="0"/>
              </a:rPr>
              <a:t>insecurity have more </a:t>
            </a:r>
            <a:br>
              <a:rPr lang="en-US" sz="2000" dirty="0">
                <a:latin typeface="Verdana" charset="0"/>
              </a:rPr>
            </a:br>
            <a:r>
              <a:rPr lang="en-US" sz="2000" dirty="0">
                <a:latin typeface="Verdana" charset="0"/>
              </a:rPr>
              <a:t>headaches, colds and </a:t>
            </a:r>
            <a:br>
              <a:rPr lang="en-US" sz="2000" dirty="0">
                <a:latin typeface="Verdana" charset="0"/>
              </a:rPr>
            </a:br>
            <a:r>
              <a:rPr lang="en-US" sz="2000" dirty="0">
                <a:latin typeface="Verdana" charset="0"/>
              </a:rPr>
              <a:t>other illnesses than </a:t>
            </a:r>
            <a:br>
              <a:rPr lang="en-US" sz="2000" dirty="0">
                <a:latin typeface="Verdana" charset="0"/>
              </a:rPr>
            </a:br>
            <a:r>
              <a:rPr lang="en-US" sz="2000" dirty="0">
                <a:latin typeface="Verdana" charset="0"/>
              </a:rPr>
              <a:t>children who never </a:t>
            </a:r>
            <a:br>
              <a:rPr lang="en-US" sz="2000" dirty="0">
                <a:latin typeface="Verdana" charset="0"/>
              </a:rPr>
            </a:br>
            <a:r>
              <a:rPr lang="en-US" sz="2000" dirty="0">
                <a:latin typeface="Verdana" charset="0"/>
              </a:rPr>
              <a:t>went hungry.</a:t>
            </a:r>
            <a:br>
              <a:rPr lang="en-US" sz="2000" dirty="0">
                <a:latin typeface="Verdana" charset="0"/>
              </a:rPr>
            </a:br>
            <a:endParaRPr lang="en-US" sz="2000" dirty="0">
              <a:latin typeface="Verdana" charset="0"/>
            </a:endParaRPr>
          </a:p>
          <a:p>
            <a:pPr marL="457200" lvl="2" indent="-457200">
              <a:spcBef>
                <a:spcPts val="456"/>
              </a:spcBef>
              <a:spcAft>
                <a:spcPts val="300"/>
              </a:spcAft>
              <a:buClr>
                <a:srgbClr val="E5801D"/>
              </a:buClr>
            </a:pPr>
            <a:r>
              <a:rPr lang="en-US" sz="2000" dirty="0">
                <a:latin typeface="Verdana" charset="0"/>
              </a:rPr>
              <a:t>Summer is the hungriest time of the year. Fewer than 1 in 5 U.S. children who receive school meals benefit from summer nutrition programs, leaving millions without adequate nutrition.</a:t>
            </a:r>
          </a:p>
          <a:p>
            <a:pPr marL="0" lvl="2" indent="0">
              <a:spcBef>
                <a:spcPts val="456"/>
              </a:spcBef>
              <a:spcAft>
                <a:spcPts val="300"/>
              </a:spcAft>
              <a:buClr>
                <a:srgbClr val="E5801D"/>
              </a:buClr>
              <a:buNone/>
            </a:pPr>
            <a:endParaRPr lang="en-US" sz="2000" dirty="0">
              <a:latin typeface="Verdana" charset="0"/>
            </a:endParaRPr>
          </a:p>
        </p:txBody>
      </p:sp>
      <p:pic>
        <p:nvPicPr>
          <p:cNvPr id="3" name="Picture 2">
            <a:extLst>
              <a:ext uri="{FF2B5EF4-FFF2-40B4-BE49-F238E27FC236}">
                <a16:creationId xmlns:a16="http://schemas.microsoft.com/office/drawing/2014/main" id="{F693CC8B-219D-4957-BB34-A17989D49A3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20396" y="2015067"/>
            <a:ext cx="3376086" cy="2252133"/>
          </a:xfrm>
          <a:prstGeom prst="rect">
            <a:avLst/>
          </a:prstGeom>
        </p:spPr>
      </p:pic>
    </p:spTree>
    <p:extLst>
      <p:ext uri="{BB962C8B-B14F-4D97-AF65-F5344CB8AC3E}">
        <p14:creationId xmlns:p14="http://schemas.microsoft.com/office/powerpoint/2010/main" val="187235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1016889"/>
            <a:ext cx="8305800" cy="1014222"/>
          </a:xfrm>
          <a:noFill/>
        </p:spPr>
        <p:txBody>
          <a:bodyPr vert="horz" wrap="square" lIns="91440" tIns="45720" rIns="91440" bIns="45720" numCol="1" anchor="t" anchorCtr="0" compatLnSpc="1">
            <a:prstTxWarp prst="textNoShape">
              <a:avLst/>
            </a:prstTxWarp>
          </a:bodyPr>
          <a:lstStyle/>
          <a:p>
            <a:pPr algn="l"/>
            <a:r>
              <a:rPr lang="en-US" sz="3350" b="1" dirty="0">
                <a:solidFill>
                  <a:schemeClr val="bg1"/>
                </a:solidFill>
                <a:latin typeface="Verdana"/>
                <a:cs typeface="Verdana"/>
              </a:rPr>
              <a:t>Our Goals:</a:t>
            </a:r>
          </a:p>
        </p:txBody>
      </p:sp>
      <p:sp>
        <p:nvSpPr>
          <p:cNvPr id="5123" name="Rectangle 3"/>
          <p:cNvSpPr>
            <a:spLocks noGrp="1" noChangeArrowheads="1"/>
          </p:cNvSpPr>
          <p:nvPr>
            <p:ph type="body" idx="1"/>
          </p:nvPr>
        </p:nvSpPr>
        <p:spPr bwMode="auto">
          <a:xfrm>
            <a:off x="228600" y="2293257"/>
            <a:ext cx="4191000" cy="3547854"/>
          </a:xfrm>
          <a:noFill/>
        </p:spPr>
        <p:txBody>
          <a:bodyPr vert="horz" wrap="square" lIns="91440" tIns="45720" rIns="91440" bIns="45720" numCol="1" anchor="t" anchorCtr="0" compatLnSpc="1">
            <a:prstTxWarp prst="textNoShape">
              <a:avLst/>
            </a:prstTxWarp>
          </a:bodyPr>
          <a:lstStyle/>
          <a:p>
            <a:pPr marL="457200" indent="-457200">
              <a:buFont typeface="+mj-lt"/>
              <a:buAutoNum type="arabicPeriod"/>
            </a:pPr>
            <a:r>
              <a:rPr lang="en-US" sz="2000" dirty="0">
                <a:latin typeface="Verdana" panose="020B0604030504040204" pitchFamily="34" charset="0"/>
                <a:ea typeface="Verdana" panose="020B0604030504040204" pitchFamily="34" charset="0"/>
                <a:cs typeface="Verdana" panose="020B0604030504040204" pitchFamily="34" charset="0"/>
              </a:rPr>
              <a:t>Increase funding for nutrition programs in the U.S., including Summer EBT.</a:t>
            </a:r>
          </a:p>
          <a:p>
            <a:pPr marL="457200" indent="-457200">
              <a:buFont typeface="+mj-lt"/>
              <a:buAutoNum type="arabicPeriod"/>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sz="2000" dirty="0">
                <a:latin typeface="Verdana" panose="020B0604030504040204" pitchFamily="34" charset="0"/>
                <a:ea typeface="Verdana" panose="020B0604030504040204" pitchFamily="34" charset="0"/>
                <a:cs typeface="Verdana" panose="020B0604030504040204" pitchFamily="34" charset="0"/>
              </a:rPr>
              <a:t>Support legislation that strengthens U.S. leadership and increases funding for global nutrition.</a:t>
            </a:r>
          </a:p>
        </p:txBody>
      </p:sp>
      <p:pic>
        <p:nvPicPr>
          <p:cNvPr id="3" name="Picture 2">
            <a:extLst>
              <a:ext uri="{FF2B5EF4-FFF2-40B4-BE49-F238E27FC236}">
                <a16:creationId xmlns:a16="http://schemas.microsoft.com/office/drawing/2014/main" id="{35151E9E-BF50-4AD5-9A49-4439DEE0F3E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2286000"/>
            <a:ext cx="4343400" cy="2895600"/>
          </a:xfrm>
          <a:prstGeom prst="rect">
            <a:avLst/>
          </a:prstGeom>
        </p:spPr>
      </p:pic>
    </p:spTree>
    <p:extLst>
      <p:ext uri="{BB962C8B-B14F-4D97-AF65-F5344CB8AC3E}">
        <p14:creationId xmlns:p14="http://schemas.microsoft.com/office/powerpoint/2010/main" val="31875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09600" y="535785"/>
            <a:ext cx="8458200" cy="1976431"/>
          </a:xfrm>
          <a:prstGeom prst="rect">
            <a:avLst/>
          </a:prstGeom>
          <a:noFill/>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0"/>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r>
              <a:rPr lang="en-US" sz="3500" b="1" dirty="0">
                <a:solidFill>
                  <a:schemeClr val="bg1"/>
                </a:solidFill>
                <a:latin typeface="Verdana"/>
                <a:cs typeface="Verdana"/>
              </a:rPr>
              <a:t>Key Components of a</a:t>
            </a:r>
          </a:p>
          <a:p>
            <a:pPr algn="l"/>
            <a:r>
              <a:rPr lang="en-US" sz="3500" b="1" dirty="0">
                <a:solidFill>
                  <a:schemeClr val="bg1"/>
                </a:solidFill>
                <a:latin typeface="Verdana"/>
                <a:cs typeface="Verdana"/>
              </a:rPr>
              <a:t>Letter to Congress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381" y="2766102"/>
            <a:ext cx="4563219" cy="3042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3" name="Rectangle 3"/>
          <p:cNvSpPr>
            <a:spLocks noGrp="1" noChangeArrowheads="1"/>
          </p:cNvSpPr>
          <p:nvPr>
            <p:ph type="body" idx="1"/>
          </p:nvPr>
        </p:nvSpPr>
        <p:spPr bwMode="auto">
          <a:xfrm>
            <a:off x="533400" y="2133600"/>
            <a:ext cx="8077200" cy="3962400"/>
          </a:xfrm>
          <a:noFill/>
        </p:spPr>
        <p:txBody>
          <a:bodyPr vert="horz" wrap="square" lIns="91440" tIns="45720" rIns="91440" bIns="45720" numCol="1" anchor="t" anchorCtr="0" compatLnSpc="1">
            <a:prstTxWarp prst="textNoShape">
              <a:avLst/>
            </a:prstTxWarp>
          </a:bodyPr>
          <a:lstStyle/>
          <a:p>
            <a:pPr marL="310896" lvl="2" indent="-342900">
              <a:spcBef>
                <a:spcPts val="456"/>
              </a:spcBef>
              <a:spcAft>
                <a:spcPts val="300"/>
              </a:spcAft>
              <a:buClr>
                <a:srgbClr val="E5801D"/>
              </a:buClr>
            </a:pPr>
            <a:r>
              <a:rPr lang="en-US" sz="2000" dirty="0">
                <a:latin typeface="Verdana" charset="0"/>
              </a:rPr>
              <a:t>Make it personal. Describe what motivated you to write.</a:t>
            </a:r>
            <a:br>
              <a:rPr lang="en-US" sz="2000" dirty="0">
                <a:latin typeface="Verdana" charset="0"/>
              </a:rPr>
            </a:br>
            <a:endParaRPr lang="en-US" sz="2000" dirty="0">
              <a:latin typeface="Verdana" charset="0"/>
            </a:endParaRPr>
          </a:p>
          <a:p>
            <a:pPr marL="310896" lvl="2" indent="-342900">
              <a:spcBef>
                <a:spcPts val="456"/>
              </a:spcBef>
              <a:spcAft>
                <a:spcPts val="300"/>
              </a:spcAft>
              <a:buClr>
                <a:srgbClr val="E5801D"/>
              </a:buClr>
            </a:pPr>
            <a:r>
              <a:rPr lang="en-US" sz="2000" dirty="0">
                <a:latin typeface="Verdana" charset="0"/>
              </a:rPr>
              <a:t>Make your request</a:t>
            </a:r>
            <a:br>
              <a:rPr lang="en-US" sz="2000" dirty="0">
                <a:latin typeface="Verdana" charset="0"/>
              </a:rPr>
            </a:br>
            <a:r>
              <a:rPr lang="en-US" sz="2000" dirty="0">
                <a:latin typeface="Verdana" charset="0"/>
              </a:rPr>
              <a:t>clear.</a:t>
            </a:r>
            <a:br>
              <a:rPr lang="en-US" sz="2000" dirty="0">
                <a:latin typeface="Verdana" charset="0"/>
              </a:rPr>
            </a:br>
            <a:endParaRPr lang="en-US" sz="2000" dirty="0">
              <a:latin typeface="Verdana" charset="0"/>
            </a:endParaRPr>
          </a:p>
          <a:p>
            <a:pPr marL="310896" lvl="2" indent="-342900">
              <a:spcBef>
                <a:spcPts val="456"/>
              </a:spcBef>
              <a:spcAft>
                <a:spcPts val="300"/>
              </a:spcAft>
              <a:buClr>
                <a:srgbClr val="E5801D"/>
              </a:buClr>
            </a:pPr>
            <a:r>
              <a:rPr lang="en-US" sz="2000" dirty="0">
                <a:latin typeface="Verdana" charset="0"/>
              </a:rPr>
              <a:t>Include </a:t>
            </a:r>
            <a:r>
              <a:rPr lang="en-US" sz="2000" i="1" dirty="0">
                <a:latin typeface="Verdana" charset="0"/>
              </a:rPr>
              <a:t>your</a:t>
            </a:r>
            <a:br>
              <a:rPr lang="en-US" sz="2000" dirty="0">
                <a:latin typeface="Verdana" charset="0"/>
              </a:rPr>
            </a:br>
            <a:r>
              <a:rPr lang="en-US" sz="2000" dirty="0">
                <a:latin typeface="Verdana" charset="0"/>
              </a:rPr>
              <a:t>address in the</a:t>
            </a:r>
            <a:br>
              <a:rPr lang="en-US" sz="2000" dirty="0">
                <a:latin typeface="Verdana" charset="0"/>
              </a:rPr>
            </a:br>
            <a:r>
              <a:rPr lang="en-US" sz="2000" dirty="0">
                <a:latin typeface="Verdana" charset="0"/>
              </a:rPr>
              <a:t>letter.</a:t>
            </a:r>
          </a:p>
        </p:txBody>
      </p:sp>
    </p:spTree>
    <p:extLst>
      <p:ext uri="{BB962C8B-B14F-4D97-AF65-F5344CB8AC3E}">
        <p14:creationId xmlns:p14="http://schemas.microsoft.com/office/powerpoint/2010/main" val="339839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bwMode="auto">
          <a:xfrm>
            <a:off x="304800" y="1968500"/>
            <a:ext cx="8534400" cy="3975100"/>
          </a:xfrm>
          <a:noFill/>
        </p:spPr>
        <p:txBody>
          <a:bodyPr vert="horz" wrap="square" lIns="91440" tIns="45720" rIns="91440" bIns="45720" numCol="1" anchor="t" anchorCtr="0" compatLnSpc="1">
            <a:prstTxWarp prst="textNoShape">
              <a:avLst/>
            </a:prstTxWarp>
            <a:noAutofit/>
          </a:bodyPr>
          <a:lstStyle/>
          <a:p>
            <a:pPr marL="0" indent="0">
              <a:buNone/>
            </a:pPr>
            <a:r>
              <a:rPr lang="en-US" sz="1500" dirty="0">
                <a:latin typeface="Verdana" panose="020B0604030504040204" pitchFamily="34" charset="0"/>
                <a:ea typeface="Verdana" panose="020B0604030504040204" pitchFamily="34" charset="0"/>
              </a:rPr>
              <a:t>I urge you to make strong investments in nutrition programs for the most vulnerable in the U.S. and abroad, especially mothers and children.</a:t>
            </a:r>
          </a:p>
          <a:p>
            <a:pPr marL="0" indent="0">
              <a:buNone/>
            </a:pPr>
            <a:endParaRPr lang="en-US" sz="800" dirty="0">
              <a:latin typeface="Verdana" panose="020B0604030504040204" pitchFamily="34" charset="0"/>
              <a:ea typeface="Verdana" panose="020B0604030504040204" pitchFamily="34" charset="0"/>
            </a:endParaRPr>
          </a:p>
          <a:p>
            <a:pPr marL="0" indent="0">
              <a:buNone/>
            </a:pPr>
            <a:r>
              <a:rPr lang="en-US" sz="1500" dirty="0">
                <a:latin typeface="Verdana" panose="020B0604030504040204" pitchFamily="34" charset="0"/>
                <a:ea typeface="Verdana" panose="020B0604030504040204" pitchFamily="34" charset="0"/>
              </a:rPr>
              <a:t>Federal nutrition programs help U.S. families lead healthy lives. Congress should increase funding for the Summer EBT program so more children can access nutritious food during the summer months—the hungriest time of the year for children.</a:t>
            </a:r>
          </a:p>
          <a:p>
            <a:pPr marL="0" indent="0">
              <a:buNone/>
            </a:pPr>
            <a:endParaRPr lang="en-US" sz="800" dirty="0">
              <a:latin typeface="Verdana" panose="020B0604030504040204" pitchFamily="34" charset="0"/>
              <a:ea typeface="Verdana" panose="020B0604030504040204" pitchFamily="34" charset="0"/>
            </a:endParaRPr>
          </a:p>
          <a:p>
            <a:pPr marL="0" indent="0">
              <a:buNone/>
            </a:pPr>
            <a:r>
              <a:rPr lang="en-US" sz="1500" dirty="0">
                <a:latin typeface="Verdana" panose="020B0604030504040204" pitchFamily="34" charset="0"/>
                <a:ea typeface="Verdana" panose="020B0604030504040204" pitchFamily="34" charset="0"/>
              </a:rPr>
              <a:t>I also urge you to support legislation that strengthens U.S. leadership on global nutrition and increases funding for global nutrition programs. Too many children globally are malnourished and suffer from stunting. Stunting affects physical and cognitive development.</a:t>
            </a:r>
          </a:p>
          <a:p>
            <a:pPr marL="0" indent="0">
              <a:buNone/>
            </a:pPr>
            <a:endParaRPr lang="en-US" sz="800" dirty="0">
              <a:latin typeface="Verdana" panose="020B0604030504040204" pitchFamily="34" charset="0"/>
              <a:ea typeface="Verdana" panose="020B0604030504040204" pitchFamily="34" charset="0"/>
            </a:endParaRPr>
          </a:p>
          <a:p>
            <a:pPr marL="0" indent="0">
              <a:buNone/>
            </a:pPr>
            <a:r>
              <a:rPr lang="en-US" sz="1500" dirty="0">
                <a:latin typeface="Verdana" panose="020B0604030504040204" pitchFamily="34" charset="0"/>
                <a:ea typeface="Verdana" panose="020B0604030504040204" pitchFamily="34" charset="0"/>
              </a:rPr>
              <a:t>My faith calls me to stand alongside women and children around the world. Our government should provide leadership toward a well-nourished world.</a:t>
            </a:r>
          </a:p>
          <a:p>
            <a:pPr marL="0" indent="0">
              <a:buNone/>
            </a:pPr>
            <a:endParaRPr lang="en-US" sz="800" dirty="0">
              <a:latin typeface="Verdana" panose="020B0604030504040204" pitchFamily="34" charset="0"/>
              <a:ea typeface="Verdana" panose="020B0604030504040204" pitchFamily="34" charset="0"/>
              <a:cs typeface="Verdana"/>
            </a:endParaRPr>
          </a:p>
          <a:p>
            <a:pPr marL="0" indent="0">
              <a:buNone/>
            </a:pPr>
            <a:r>
              <a:rPr lang="en-US" sz="1500" dirty="0">
                <a:latin typeface="Verdana" panose="020B0604030504040204" pitchFamily="34" charset="0"/>
                <a:ea typeface="Verdana" panose="020B0604030504040204" pitchFamily="34" charset="0"/>
                <a:cs typeface="Verdana"/>
              </a:rPr>
              <a:t>Sincerely,</a:t>
            </a:r>
          </a:p>
          <a:p>
            <a:pPr marL="0" lvl="2" indent="0">
              <a:spcBef>
                <a:spcPts val="456"/>
              </a:spcBef>
              <a:spcAft>
                <a:spcPts val="300"/>
              </a:spcAft>
              <a:buClr>
                <a:srgbClr val="E5801D"/>
              </a:buClr>
              <a:buNone/>
            </a:pPr>
            <a:r>
              <a:rPr lang="en-US" sz="1500" dirty="0">
                <a:latin typeface="Verdana" panose="020B0604030504040204" pitchFamily="34" charset="0"/>
                <a:ea typeface="Verdana" panose="020B0604030504040204" pitchFamily="34" charset="0"/>
                <a:cs typeface="Verdana"/>
              </a:rPr>
              <a:t>[Your Name and Address]</a:t>
            </a:r>
          </a:p>
        </p:txBody>
      </p:sp>
      <p:sp>
        <p:nvSpPr>
          <p:cNvPr id="5" name="Rectangle 2"/>
          <p:cNvSpPr>
            <a:spLocks noGrp="1" noChangeArrowheads="1"/>
          </p:cNvSpPr>
          <p:nvPr>
            <p:ph type="title"/>
          </p:nvPr>
        </p:nvSpPr>
        <p:spPr bwMode="auto">
          <a:xfrm>
            <a:off x="228600" y="1016889"/>
            <a:ext cx="8686800" cy="1014222"/>
          </a:xfrm>
          <a:noFill/>
        </p:spPr>
        <p:txBody>
          <a:bodyPr vert="horz" wrap="square" lIns="91440" tIns="45720" rIns="91440" bIns="45720" numCol="1" anchor="t" anchorCtr="0" compatLnSpc="1">
            <a:prstTxWarp prst="textNoShape">
              <a:avLst/>
            </a:prstTxWarp>
          </a:bodyPr>
          <a:lstStyle/>
          <a:p>
            <a:pPr algn="l"/>
            <a:r>
              <a:rPr lang="en-US" sz="3350" b="1" dirty="0">
                <a:solidFill>
                  <a:schemeClr val="bg1"/>
                </a:solidFill>
                <a:latin typeface="Verdana"/>
                <a:cs typeface="Verdana"/>
              </a:rPr>
              <a:t>Dear Congress:</a:t>
            </a:r>
          </a:p>
        </p:txBody>
      </p:sp>
    </p:spTree>
    <p:extLst>
      <p:ext uri="{BB962C8B-B14F-4D97-AF65-F5344CB8AC3E}">
        <p14:creationId xmlns:p14="http://schemas.microsoft.com/office/powerpoint/2010/main" val="2240666092"/>
      </p:ext>
    </p:extLst>
  </p:cSld>
  <p:clrMapOvr>
    <a:masterClrMapping/>
  </p:clrMapOvr>
</p:sld>
</file>

<file path=ppt/theme/theme1.xml><?xml version="1.0" encoding="utf-8"?>
<a:theme xmlns:a="http://schemas.openxmlformats.org/drawingml/2006/main" name="Bread PowerPoint Template">
  <a:themeElements>
    <a:clrScheme name="PowerPoint Template (Verda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Template (Verda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Template (Verda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Verdan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Verdan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Verdan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Verdan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Verdan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Verdan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Verdan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Verdan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Verdan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Verdan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Verdan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505EA3EBD54B419AA061D7059E6F53" ma:contentTypeVersion="13" ma:contentTypeDescription="Create a new document." ma:contentTypeScope="" ma:versionID="9ba51a293fc800096e796c207af01dd6">
  <xsd:schema xmlns:xsd="http://www.w3.org/2001/XMLSchema" xmlns:xs="http://www.w3.org/2001/XMLSchema" xmlns:p="http://schemas.microsoft.com/office/2006/metadata/properties" xmlns:ns3="b8a51afe-d34f-4be1-8d2a-981c2f227426" xmlns:ns4="ec3a512b-23e2-4fda-b30a-b9a323946a01" targetNamespace="http://schemas.microsoft.com/office/2006/metadata/properties" ma:root="true" ma:fieldsID="000f9ef19370376c172242608d21cab4" ns3:_="" ns4:_="">
    <xsd:import namespace="b8a51afe-d34f-4be1-8d2a-981c2f227426"/>
    <xsd:import namespace="ec3a512b-23e2-4fda-b30a-b9a323946a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51afe-d34f-4be1-8d2a-981c2f2274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3a512b-23e2-4fda-b30a-b9a323946a0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4FB23D-E79C-4ED1-9D3F-3B9559F73F7D}">
  <ds:schemaRefs>
    <ds:schemaRef ds:uri="ec3a512b-23e2-4fda-b30a-b9a323946a01"/>
    <ds:schemaRef ds:uri="b8a51afe-d34f-4be1-8d2a-981c2f22742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83CDD3F-4B91-422D-9B67-5F0A12F95C40}">
  <ds:schemaRefs>
    <ds:schemaRef ds:uri="http://schemas.microsoft.com/sharepoint/v3/contenttype/forms"/>
  </ds:schemaRefs>
</ds:datastoreItem>
</file>

<file path=customXml/itemProps3.xml><?xml version="1.0" encoding="utf-8"?>
<ds:datastoreItem xmlns:ds="http://schemas.openxmlformats.org/officeDocument/2006/customXml" ds:itemID="{B48AE70A-6DA8-4F33-ACF5-04D150A0D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51afe-d34f-4be1-8d2a-981c2f227426"/>
    <ds:schemaRef ds:uri="ec3a512b-23e2-4fda-b30a-b9a323946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Bread PowerPoint Template.pot</Template>
  <TotalTime>22507</TotalTime>
  <Words>414</Words>
  <Application>Microsoft Office PowerPoint</Application>
  <PresentationFormat>On-screen Show (4:3)</PresentationFormat>
  <Paragraphs>42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Georgia</vt:lpstr>
      <vt:lpstr>Verdana</vt:lpstr>
      <vt:lpstr>Bread PowerPoint Template</vt:lpstr>
      <vt:lpstr>PowerPoint Presentation</vt:lpstr>
      <vt:lpstr>PowerPoint Presentation</vt:lpstr>
      <vt:lpstr>PowerPoint Presentation</vt:lpstr>
      <vt:lpstr>PowerPoint Presentation</vt:lpstr>
      <vt:lpstr>Our Goals:</vt:lpstr>
      <vt:lpstr>PowerPoint Presentation</vt:lpstr>
      <vt:lpstr>Dear Congress: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salexander</dc:creator>
  <cp:lastModifiedBy>Kristen Schmid</cp:lastModifiedBy>
  <cp:revision>340</cp:revision>
  <dcterms:created xsi:type="dcterms:W3CDTF">2011-02-22T14:48:02Z</dcterms:created>
  <dcterms:modified xsi:type="dcterms:W3CDTF">2020-03-17T18:01:18Z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0x010100FD505EA3EBD54B419AA061D7059E6F53</vt:lpwstr>
  </property>
</Properties>
</file>